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78" r:id="rId2"/>
    <p:sldId id="279" r:id="rId3"/>
    <p:sldId id="285" r:id="rId4"/>
    <p:sldId id="287" r:id="rId5"/>
    <p:sldId id="283" r:id="rId6"/>
    <p:sldId id="286" r:id="rId7"/>
    <p:sldId id="28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si Mehrotra" initials="MM" lastIdx="19" clrIdx="0">
    <p:extLst>
      <p:ext uri="{19B8F6BF-5375-455C-9EA6-DF929625EA0E}">
        <p15:presenceInfo xmlns:p15="http://schemas.microsoft.com/office/powerpoint/2012/main" userId="S::mansim23@uw.edu::b9ab9fea-1736-4186-804f-7e48c4dc5e5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0883"/>
    <a:srgbClr val="FF82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92"/>
    <p:restoredTop sz="91805"/>
  </p:normalViewPr>
  <p:slideViewPr>
    <p:cSldViewPr snapToGrid="0" snapToObjects="1">
      <p:cViewPr varScale="1">
        <p:scale>
          <a:sx n="208" d="100"/>
          <a:sy n="208" d="100"/>
        </p:scale>
        <p:origin x="47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0ECD84-D254-BD49-AFFD-EC134C310B39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BE0B2-A302-FB4F-82F0-793640D6A8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88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580F3-6A30-43CB-B4E7-E41313DF41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25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BE0B2-A302-FB4F-82F0-793640D6A80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680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Overall, a pretty good dispersal of cells in the well.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BE0B2-A302-FB4F-82F0-793640D6A80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16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Demonstrate with mouse movement</a:t>
            </a:r>
          </a:p>
          <a:p>
            <a:endParaRPr lang="en-US" dirty="0"/>
          </a:p>
          <a:p>
            <a:r>
              <a:rPr lang="en-US" dirty="0"/>
              <a:t>Top right: Run any </a:t>
            </a:r>
            <a:r>
              <a:rPr lang="en-US" dirty="0" err="1"/>
              <a:t>py</a:t>
            </a:r>
            <a:r>
              <a:rPr lang="en-US" dirty="0"/>
              <a:t> script for ph. And gen. images</a:t>
            </a:r>
          </a:p>
          <a:p>
            <a:r>
              <a:rPr lang="en-US" dirty="0"/>
              <a:t>Bottom right: Processing with parallelization </a:t>
            </a:r>
          </a:p>
          <a:p>
            <a:endParaRPr lang="en-US" dirty="0"/>
          </a:p>
          <a:p>
            <a:r>
              <a:rPr lang="en-US" dirty="0"/>
              <a:t>We’ve also learnt a bit about the pros and cons of using RDBMS but I’m happy to elaborate on it if there’s any questions about it.</a:t>
            </a:r>
          </a:p>
          <a:p>
            <a:endParaRPr lang="en-US" dirty="0"/>
          </a:p>
          <a:p>
            <a:r>
              <a:rPr lang="en-US" dirty="0"/>
              <a:t>Mention each service is AWS and what is AWS – Amazon has a suite of services that cater to our needs of our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BE0B2-A302-FB4F-82F0-793640D6A80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466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Summarize where we are right now. </a:t>
            </a:r>
          </a:p>
          <a:p>
            <a:r>
              <a:rPr lang="en-US" dirty="0"/>
              <a:t>We can now run python script using multiprocessing and are currently in the process of implementing these through parallel computing.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BE0B2-A302-FB4F-82F0-793640D6A8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814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why we are we running this script and why are we looking at computation time.</a:t>
            </a:r>
          </a:p>
          <a:p>
            <a:r>
              <a:rPr lang="en-US" dirty="0"/>
              <a:t>Use mouse hover</a:t>
            </a:r>
          </a:p>
          <a:p>
            <a:endParaRPr lang="en-US" dirty="0"/>
          </a:p>
          <a:p>
            <a:r>
              <a:rPr lang="en-US" dirty="0"/>
              <a:t>Walk through all 3 steps: d/w, inter, u/l</a:t>
            </a:r>
          </a:p>
          <a:p>
            <a:r>
              <a:rPr lang="en-US" dirty="0"/>
              <a:t>Mention how many images -&gt; 33 to 38400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8BE0B2-A302-FB4F-82F0-793640D6A80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15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AA59-8ACB-AF41-AF7E-FFC01034B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357BE0-8046-8643-AA53-A3814A25C6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20B06-7AAD-004B-8A09-2B62ECAA5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7910A-575B-0F4D-BDCE-B7EAC6B3C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1CFEC-271C-5E40-96F7-FD1B20FB9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308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4BB40E-21EE-5C4D-9D10-CACA6D766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345482-94C9-FF45-8986-924164A0B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181D63-4E48-E74A-9BD1-1F242B0CC3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1C428A-2C8B-7546-BDEB-DD3207188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08FB36-3F36-794D-AC65-706580997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196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52DCB9-A8C8-3743-ACC0-03BF2EE8BA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5BDE61-72D1-B74E-8174-907F27F2FC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8343AE-AE14-C84C-B6CB-53330181D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425A63-1ED6-0A40-8D34-CFC37AE36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1356CE-80E5-0C4F-AFF4-74B5EEF52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068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FD95-2964-B34F-B084-9285A57B3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380E-351A-5143-90FF-EBB59D10A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D87BC-F0F5-3546-8FC3-661232200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320A6E-4151-674B-9531-6B99B503D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9153D-F8E0-8B4B-81BC-3C7387818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35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C1B7A-F0D2-3742-B16E-776463E99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956F79-D61B-0D40-9C5B-18C7E3107F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1FD68-8E10-F04D-B42A-088C41F0E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8EBC6-2D68-DA4B-80ED-233A605B1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D3A79C-E37E-3A40-B527-0F2988B3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2690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3A75C-6C7D-624C-B7AF-A7E57CE10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ED43C-6D24-994C-A831-5CD99C347E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A7EAA7-37D8-9042-A3F7-9F235FB27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A6B915-8014-CB43-8C1A-4D1BC7196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603781-13F0-5344-B5D2-75E02591C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96C42D-C107-6949-82E6-ED7285525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611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1CF5C-D45B-FF45-B770-D4EC34A2C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22350F-C7E6-3D4F-9676-B8750F589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A28727-D2BC-2644-892A-94C5438821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8206D7-0926-9C46-8AA8-87A66753DC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CBEDDF-BC86-4B4F-B566-C06BF908D4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E9D1C08-5417-4A43-AC80-02FB03C45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F9BE0A-B077-A340-936F-AF34C9DA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72AEBD-1CE9-3F44-8601-86B08670C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526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C6BA9-112C-7E45-A015-4363741C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4125C4-CFC4-F34D-9CB0-A99B72AC9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0921CE-38F9-F84E-AF2C-B3837A98B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AEF295-C311-C146-A522-0408E40CE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2314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64ADD43-AF81-1543-A62F-6B33E8E74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FFE102-6AB2-234D-ACB2-DD2D3823F4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66CB9-40A0-3F4C-A787-536C56FD49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2283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8E8DC-5FFC-DB48-85BD-FA7447C9E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EFFD8-8365-0C47-80F9-0A34E6038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D9DF5A-1576-6546-AE41-95A96ED46B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8F1BC8-A046-5A44-82CE-85A0A9342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64432B-F4E2-6947-8C62-D07F99887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CFBA4-3AB9-E645-A97D-536EB7E55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761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13AA9-615D-FB4F-AAA2-72A4F68D1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1449D4-4E85-6445-A583-78D2BCD373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B3CE4D-E94D-A947-BF6F-AC4410B4C5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FAF6A9-5418-ED46-91CF-F853EC8D1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0F997-B528-6C49-932F-CA918697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7C006F-5879-7C45-A38A-181976FB9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923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85517C-1AA9-1646-8DCC-C75CD1FC63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69B83A-E007-E34F-8B40-E70B2545AE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CE941-AC2A-AD4B-8F17-4782EF7195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0EBB52-E6CC-E348-8F0B-31FD403588D3}" type="datetimeFigureOut">
              <a:rPr lang="en-US" smtClean="0"/>
              <a:t>6/1/20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7556E-EEDF-7547-8237-DA76E677A7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40864-3ECD-3849-BD5B-5713A38F2D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C4D08C-DC12-E947-BBA2-9002867185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75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tiff"/><Relationship Id="rId5" Type="http://schemas.openxmlformats.org/officeDocument/2006/relationships/image" Target="../media/image3.png"/><Relationship Id="rId10" Type="http://schemas.openxmlformats.org/officeDocument/2006/relationships/image" Target="../media/image8.tiff"/><Relationship Id="rId4" Type="http://schemas.openxmlformats.org/officeDocument/2006/relationships/image" Target="../media/image2.png"/><Relationship Id="rId9" Type="http://schemas.openxmlformats.org/officeDocument/2006/relationships/image" Target="../media/image7.tiff"/><Relationship Id="rId1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university of pune logo">
            <a:extLst>
              <a:ext uri="{FF2B5EF4-FFF2-40B4-BE49-F238E27FC236}">
                <a16:creationId xmlns:a16="http://schemas.microsoft.com/office/drawing/2014/main" id="{425D53AD-4C3F-417F-907A-BDBC68859D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1" t="5307" r="23000" b="10044"/>
          <a:stretch/>
        </p:blipFill>
        <p:spPr bwMode="auto">
          <a:xfrm>
            <a:off x="1029888" y="1351353"/>
            <a:ext cx="1065989" cy="681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viu india logo">
            <a:extLst>
              <a:ext uri="{FF2B5EF4-FFF2-40B4-BE49-F238E27FC236}">
                <a16:creationId xmlns:a16="http://schemas.microsoft.com/office/drawing/2014/main" id="{00A8366D-B331-435F-9524-10694CAAD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51" y="2254620"/>
            <a:ext cx="1254893" cy="530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university of washington seattle logo">
            <a:extLst>
              <a:ext uri="{FF2B5EF4-FFF2-40B4-BE49-F238E27FC236}">
                <a16:creationId xmlns:a16="http://schemas.microsoft.com/office/drawing/2014/main" id="{830EF76B-13DA-44A7-B120-AC9EE5C3EF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215" y="3051097"/>
            <a:ext cx="727858" cy="47835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adobe inc logo">
            <a:extLst>
              <a:ext uri="{FF2B5EF4-FFF2-40B4-BE49-F238E27FC236}">
                <a16:creationId xmlns:a16="http://schemas.microsoft.com/office/drawing/2014/main" id="{E32F58E4-89A4-4921-8AB3-8EE1923583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6" t="22162" r="18625" b="25643"/>
          <a:stretch/>
        </p:blipFill>
        <p:spPr bwMode="auto">
          <a:xfrm>
            <a:off x="1236320" y="4691227"/>
            <a:ext cx="665135" cy="52090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3" descr="A picture containing container&#10;&#10;Description generated with high confidence">
            <a:extLst>
              <a:ext uri="{FF2B5EF4-FFF2-40B4-BE49-F238E27FC236}">
                <a16:creationId xmlns:a16="http://schemas.microsoft.com/office/drawing/2014/main" id="{E1A57F2F-81FF-4740-83C5-74D409DF714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183" t="5494" r="6712" b="4986"/>
          <a:stretch/>
        </p:blipFill>
        <p:spPr>
          <a:xfrm>
            <a:off x="1204958" y="5452653"/>
            <a:ext cx="727858" cy="702835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F8550441-9113-4A46-8C93-3A694207EC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648" y="6396012"/>
            <a:ext cx="1744022" cy="313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CBC5F4-247E-B749-9168-B6286EDEF8E8}"/>
              </a:ext>
            </a:extLst>
          </p:cNvPr>
          <p:cNvSpPr txBox="1"/>
          <p:nvPr/>
        </p:nvSpPr>
        <p:spPr>
          <a:xfrm>
            <a:off x="2676070" y="1543180"/>
            <a:ext cx="480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Pune, India, BE in Computer Science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5D04404-A84C-3844-A0BC-59A6945DDADD}"/>
              </a:ext>
            </a:extLst>
          </p:cNvPr>
          <p:cNvSpPr txBox="1"/>
          <p:nvPr/>
        </p:nvSpPr>
        <p:spPr>
          <a:xfrm>
            <a:off x="2669933" y="2345751"/>
            <a:ext cx="3589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VIU, Technical Product Management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BB433C4-D777-5147-B334-3A885398FB22}"/>
              </a:ext>
            </a:extLst>
          </p:cNvPr>
          <p:cNvSpPr txBox="1"/>
          <p:nvPr/>
        </p:nvSpPr>
        <p:spPr>
          <a:xfrm>
            <a:off x="2676070" y="3111461"/>
            <a:ext cx="5431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University of Washington, MS Information Management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18E416C-5091-6F4C-A52A-0A8895D0DC52}"/>
              </a:ext>
            </a:extLst>
          </p:cNvPr>
          <p:cNvSpPr txBox="1"/>
          <p:nvPr/>
        </p:nvSpPr>
        <p:spPr>
          <a:xfrm>
            <a:off x="2676070" y="4744726"/>
            <a:ext cx="2851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Adobe, Business Intelligence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4057928-98FA-184D-AB97-77373885A548}"/>
              </a:ext>
            </a:extLst>
          </p:cNvPr>
          <p:cNvSpPr txBox="1"/>
          <p:nvPr/>
        </p:nvSpPr>
        <p:spPr>
          <a:xfrm>
            <a:off x="2676070" y="5603255"/>
            <a:ext cx="3186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Fred Hutch, Data Science Fellow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64DFC2B-56E5-F048-BFA6-5DA05842F082}"/>
              </a:ext>
            </a:extLst>
          </p:cNvPr>
          <p:cNvSpPr txBox="1"/>
          <p:nvPr/>
        </p:nvSpPr>
        <p:spPr>
          <a:xfrm>
            <a:off x="2676070" y="6396012"/>
            <a:ext cx="29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Theriot Lab, Data Engineering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5978C2-09BF-CB4A-BE28-D784D622EE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17312" y="2700299"/>
            <a:ext cx="1525997" cy="8583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97E2C4-83C5-E847-8CAC-A32BF60065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1638" y="4681373"/>
            <a:ext cx="1541671" cy="8659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A48339-7C4E-8344-8DD0-80EC1DA1ED2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17312" y="3607077"/>
            <a:ext cx="1528543" cy="1012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7CB9733-6342-7A4D-B776-9ED7640925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93215" y="3719408"/>
            <a:ext cx="727859" cy="73574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8F1C9992-7028-504A-9845-D7B7272F1BCE}"/>
              </a:ext>
            </a:extLst>
          </p:cNvPr>
          <p:cNvSpPr txBox="1"/>
          <p:nvPr/>
        </p:nvSpPr>
        <p:spPr>
          <a:xfrm>
            <a:off x="2676070" y="3904218"/>
            <a:ext cx="3141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Starbucks, Business Intelligence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82EE2F5-E920-DB42-8936-45C071F80C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21329" y="5611741"/>
            <a:ext cx="1521980" cy="10123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F1EF1E-335A-4941-BB09-4C800568C11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201637" y="1241181"/>
            <a:ext cx="1525997" cy="1382039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C94EF45E-9C5C-C045-8205-0A315CD70E0E}"/>
              </a:ext>
            </a:extLst>
          </p:cNvPr>
          <p:cNvSpPr txBox="1">
            <a:spLocks/>
          </p:cNvSpPr>
          <p:nvPr/>
        </p:nvSpPr>
        <p:spPr>
          <a:xfrm>
            <a:off x="919251" y="-9267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400" dirty="0"/>
              <a:t>Mansi Mehrotra</a:t>
            </a:r>
          </a:p>
        </p:txBody>
      </p:sp>
    </p:spTree>
    <p:extLst>
      <p:ext uri="{BB962C8B-B14F-4D97-AF65-F5344CB8AC3E}">
        <p14:creationId xmlns:p14="http://schemas.microsoft.com/office/powerpoint/2010/main" val="2329894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246B9-9AA4-9248-9679-89069074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B79F5-E690-A54C-A3B3-73C925A2B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visualization tools for the exploration of large-scale datasets.</a:t>
            </a:r>
          </a:p>
          <a:p>
            <a:r>
              <a:rPr lang="en-US" dirty="0"/>
              <a:t>To build a cloud infrastructure that can scale up a pipeline to process large, biological image data sets.</a:t>
            </a:r>
          </a:p>
        </p:txBody>
      </p:sp>
    </p:spTree>
    <p:extLst>
      <p:ext uri="{BB962C8B-B14F-4D97-AF65-F5344CB8AC3E}">
        <p14:creationId xmlns:p14="http://schemas.microsoft.com/office/powerpoint/2010/main" val="3898182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B02A-B973-4941-8C6D-FE3391B3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1 – Information Visualization</a:t>
            </a:r>
          </a:p>
        </p:txBody>
      </p:sp>
      <p:pic>
        <p:nvPicPr>
          <p:cNvPr id="6" name="Picture 5" descr="A picture containing brush&#10;&#10;Description automatically generated">
            <a:extLst>
              <a:ext uri="{FF2B5EF4-FFF2-40B4-BE49-F238E27FC236}">
                <a16:creationId xmlns:a16="http://schemas.microsoft.com/office/drawing/2014/main" id="{3585FB00-6D72-194E-A810-F6768AE5CA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25" t="9981" r="16111" b="11487"/>
          <a:stretch/>
        </p:blipFill>
        <p:spPr>
          <a:xfrm>
            <a:off x="2795840" y="1196975"/>
            <a:ext cx="5555607" cy="4983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0432F0-E6B4-E040-855B-E6F8A64C934A}"/>
              </a:ext>
            </a:extLst>
          </p:cNvPr>
          <p:cNvSpPr txBox="1"/>
          <p:nvPr/>
        </p:nvSpPr>
        <p:spPr>
          <a:xfrm>
            <a:off x="2896048" y="6149151"/>
            <a:ext cx="484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Number of cells per field of view in one well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D041B1-5661-BB44-A735-6FD6718510E0}"/>
              </a:ext>
            </a:extLst>
          </p:cNvPr>
          <p:cNvSpPr txBox="1"/>
          <p:nvPr/>
        </p:nvSpPr>
        <p:spPr>
          <a:xfrm>
            <a:off x="8180567" y="191302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D47B6C-5B70-9145-AFB7-E04CAB49FF15}"/>
              </a:ext>
            </a:extLst>
          </p:cNvPr>
          <p:cNvSpPr txBox="1"/>
          <p:nvPr/>
        </p:nvSpPr>
        <p:spPr>
          <a:xfrm>
            <a:off x="8180567" y="2744871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40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C2CC39-262B-7347-AC29-49D762E987EE}"/>
              </a:ext>
            </a:extLst>
          </p:cNvPr>
          <p:cNvSpPr txBox="1"/>
          <p:nvPr/>
        </p:nvSpPr>
        <p:spPr>
          <a:xfrm>
            <a:off x="8180567" y="356552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30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DC2D25-A094-264A-85AE-E9BAE787754B}"/>
              </a:ext>
            </a:extLst>
          </p:cNvPr>
          <p:cNvSpPr txBox="1"/>
          <p:nvPr/>
        </p:nvSpPr>
        <p:spPr>
          <a:xfrm>
            <a:off x="8180567" y="439737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3A2658-87D4-644D-9BC9-328352DB89DE}"/>
              </a:ext>
            </a:extLst>
          </p:cNvPr>
          <p:cNvSpPr txBox="1"/>
          <p:nvPr/>
        </p:nvSpPr>
        <p:spPr>
          <a:xfrm>
            <a:off x="8180567" y="522922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4C9E052-15DD-BA49-9BBB-F3ACA811BB1A}"/>
              </a:ext>
            </a:extLst>
          </p:cNvPr>
          <p:cNvSpPr txBox="1"/>
          <p:nvPr/>
        </p:nvSpPr>
        <p:spPr>
          <a:xfrm>
            <a:off x="8174022" y="5922575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00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46E802-23B7-A542-B970-22CB9209ED4E}"/>
              </a:ext>
            </a:extLst>
          </p:cNvPr>
          <p:cNvSpPr txBox="1"/>
          <p:nvPr/>
        </p:nvSpPr>
        <p:spPr>
          <a:xfrm>
            <a:off x="8180567" y="1241669"/>
            <a:ext cx="3417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941181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49D31-6AD0-0545-8EBB-64BFC9081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Parallelization?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5ADD3E-10E6-E544-A420-81ADED5FA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769634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Parallelization is the act of designing a computer program or system to process data in parallel.</a:t>
            </a:r>
            <a:r>
              <a:rPr lang="en-US" sz="2400" baseline="30000" dirty="0"/>
              <a:t>[1]</a:t>
            </a:r>
          </a:p>
          <a:p>
            <a:r>
              <a:rPr lang="en-US" sz="2400" dirty="0"/>
              <a:t>Experimented with 2 ways of achieving parallelization:</a:t>
            </a:r>
          </a:p>
          <a:p>
            <a:pPr lvl="1"/>
            <a:r>
              <a:rPr lang="en-US" sz="2000" dirty="0"/>
              <a:t>Multi-processing: Multiple cores in the same computer(CPU) work on one or more task</a:t>
            </a:r>
          </a:p>
          <a:p>
            <a:pPr lvl="1"/>
            <a:r>
              <a:rPr lang="en-US" sz="2000" dirty="0"/>
              <a:t>Parallel Computing: Multiple CPUs running a single program in parallel</a:t>
            </a:r>
          </a:p>
          <a:p>
            <a:r>
              <a:rPr lang="en-US" sz="2400" dirty="0"/>
              <a:t>Parallel Computing is preferred to prevent a single point of failure.</a:t>
            </a:r>
          </a:p>
          <a:p>
            <a:pPr marL="0" indent="0">
              <a:buNone/>
            </a:pPr>
            <a:endParaRPr lang="en-US" baseline="30000" dirty="0"/>
          </a:p>
          <a:p>
            <a:pPr marL="0" indent="0">
              <a:buNone/>
            </a:pPr>
            <a:r>
              <a:rPr lang="en-US" sz="1600" baseline="30000" dirty="0"/>
              <a:t>[1]</a:t>
            </a:r>
            <a:r>
              <a:rPr lang="en-US" sz="1600" dirty="0"/>
              <a:t>https://</a:t>
            </a:r>
            <a:r>
              <a:rPr lang="en-US" sz="1600" dirty="0" err="1"/>
              <a:t>www.computerhope.com</a:t>
            </a:r>
            <a:r>
              <a:rPr lang="en-US" sz="1600" dirty="0"/>
              <a:t>/jargon/p/</a:t>
            </a:r>
            <a:r>
              <a:rPr lang="en-US" sz="1600" dirty="0" err="1"/>
              <a:t>parallelization.htm</a:t>
            </a: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E587A0-BAB2-FE4E-93E2-196E53AF7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31" r="58341" b="23902"/>
          <a:stretch/>
        </p:blipFill>
        <p:spPr>
          <a:xfrm>
            <a:off x="8947494" y="1545428"/>
            <a:ext cx="2304085" cy="238636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684583-8B04-694C-89FC-7EFFA028CD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775" b="1"/>
          <a:stretch/>
        </p:blipFill>
        <p:spPr>
          <a:xfrm>
            <a:off x="8784373" y="4293861"/>
            <a:ext cx="2800541" cy="15717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50BB2C-A159-D94D-BEB1-08319DCB7050}"/>
              </a:ext>
            </a:extLst>
          </p:cNvPr>
          <p:cNvSpPr txBox="1"/>
          <p:nvPr/>
        </p:nvSpPr>
        <p:spPr>
          <a:xfrm>
            <a:off x="9389842" y="3905447"/>
            <a:ext cx="15896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Fig. 1: Multiprocessing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CD5DBE-71ED-0844-9C42-03CBF231BAD8}"/>
              </a:ext>
            </a:extLst>
          </p:cNvPr>
          <p:cNvSpPr txBox="1"/>
          <p:nvPr/>
        </p:nvSpPr>
        <p:spPr>
          <a:xfrm>
            <a:off x="9389842" y="5838478"/>
            <a:ext cx="17699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Fig. 2: Parallel Computing</a:t>
            </a:r>
          </a:p>
        </p:txBody>
      </p:sp>
    </p:spTree>
    <p:extLst>
      <p:ext uri="{BB962C8B-B14F-4D97-AF65-F5344CB8AC3E}">
        <p14:creationId xmlns:p14="http://schemas.microsoft.com/office/powerpoint/2010/main" val="14145512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B02A-B973-4941-8C6D-FE3391B3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Goal 2 – Building a Computational Infrastructure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0E0D12E6-D05F-BC46-9990-773BE800DE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8322029"/>
              </p:ext>
            </p:extLst>
          </p:nvPr>
        </p:nvGraphicFramePr>
        <p:xfrm>
          <a:off x="736599" y="2224839"/>
          <a:ext cx="4640106" cy="3517531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226269">
                  <a:extLst>
                    <a:ext uri="{9D8B030D-6E8A-4147-A177-3AD203B41FA5}">
                      <a16:colId xmlns:a16="http://schemas.microsoft.com/office/drawing/2014/main" val="2171167104"/>
                    </a:ext>
                  </a:extLst>
                </a:gridCol>
                <a:gridCol w="1593596">
                  <a:extLst>
                    <a:ext uri="{9D8B030D-6E8A-4147-A177-3AD203B41FA5}">
                      <a16:colId xmlns:a16="http://schemas.microsoft.com/office/drawing/2014/main" val="150208838"/>
                    </a:ext>
                  </a:extLst>
                </a:gridCol>
                <a:gridCol w="1820241">
                  <a:extLst>
                    <a:ext uri="{9D8B030D-6E8A-4147-A177-3AD203B41FA5}">
                      <a16:colId xmlns:a16="http://schemas.microsoft.com/office/drawing/2014/main" val="791290493"/>
                    </a:ext>
                  </a:extLst>
                </a:gridCol>
              </a:tblGrid>
              <a:tr h="5749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SERVICE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FUNCTIONALITY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SERVICE DETAILS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246720"/>
                  </a:ext>
                </a:extLst>
              </a:tr>
              <a:tr h="574953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ECS Fargate/EC2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MUST HAVE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Compute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37216911"/>
                  </a:ext>
                </a:extLst>
              </a:tr>
              <a:tr h="56098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Amazon S3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MUST HAVE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Image Storage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6333922"/>
                  </a:ext>
                </a:extLst>
              </a:tr>
              <a:tr h="575107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AWS Aurora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OPTIONAL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Relational Database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8865200"/>
                  </a:ext>
                </a:extLst>
              </a:tr>
              <a:tr h="38477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Amazon EMR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Data Analysis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4592251"/>
                  </a:ext>
                </a:extLst>
              </a:tr>
              <a:tr h="6482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Amazon </a:t>
                      </a:r>
                      <a:r>
                        <a:rPr lang="en-US" sz="1600" dirty="0" err="1"/>
                        <a:t>SageMaker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OPTIONAL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Machine Learning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462623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DE0D1211-42C9-2544-8A7F-ACD665ACA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731" y="2224840"/>
            <a:ext cx="6422865" cy="3517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66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B02A-B973-4941-8C6D-FE3391B3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Task Roadmap to build Infrastructure</a:t>
            </a:r>
          </a:p>
        </p:txBody>
      </p:sp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9305487-BBF6-9340-B157-CF84A3659E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9077"/>
          <a:stretch/>
        </p:blipFill>
        <p:spPr>
          <a:xfrm>
            <a:off x="0" y="2457924"/>
            <a:ext cx="12192000" cy="25312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55DB77-BD9E-3746-BA68-0C94595546E9}"/>
              </a:ext>
            </a:extLst>
          </p:cNvPr>
          <p:cNvSpPr txBox="1"/>
          <p:nvPr/>
        </p:nvSpPr>
        <p:spPr>
          <a:xfrm>
            <a:off x="116601" y="4903392"/>
            <a:ext cx="2203153" cy="577081"/>
          </a:xfrm>
          <a:prstGeom prst="rect">
            <a:avLst/>
          </a:prstGeom>
          <a:noFill/>
          <a:ln>
            <a:solidFill>
              <a:srgbClr val="F30883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 Sub-part 2: </a:t>
            </a:r>
          </a:p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Cell Segmentation from Phenotyping Images using Cell Profiler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AF2312-A1F0-7D40-9C7F-CEADEF162DBB}"/>
              </a:ext>
            </a:extLst>
          </p:cNvPr>
          <p:cNvSpPr txBox="1"/>
          <p:nvPr/>
        </p:nvSpPr>
        <p:spPr>
          <a:xfrm>
            <a:off x="116601" y="1768190"/>
            <a:ext cx="2203153" cy="900246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Pipeline Sub-part 1: </a:t>
            </a:r>
          </a:p>
          <a:p>
            <a:pPr algn="ctr"/>
            <a:r>
              <a:rPr lang="en-US" sz="1050" dirty="0"/>
              <a:t>Barcode Calling from Genotyping Images and shape analysis from Phenotyping Images using custom python scripts</a:t>
            </a:r>
            <a:endParaRPr lang="en-US" sz="10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552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12B02A-B973-4941-8C6D-FE3391B30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Effect of Parallelization on Computation Time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D07E09A-712A-C64C-B908-0FD501249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068742"/>
              </p:ext>
            </p:extLst>
          </p:nvPr>
        </p:nvGraphicFramePr>
        <p:xfrm>
          <a:off x="838200" y="2694489"/>
          <a:ext cx="9811215" cy="2834640"/>
        </p:xfrm>
        <a:graphic>
          <a:graphicData uri="http://schemas.openxmlformats.org/drawingml/2006/table">
            <a:tbl>
              <a:tblPr firstRow="1" bandRow="1">
                <a:tableStyleId>{37CE84F3-28C3-443E-9E96-99CF82512B78}</a:tableStyleId>
              </a:tblPr>
              <a:tblGrid>
                <a:gridCol w="1715607">
                  <a:extLst>
                    <a:ext uri="{9D8B030D-6E8A-4147-A177-3AD203B41FA5}">
                      <a16:colId xmlns:a16="http://schemas.microsoft.com/office/drawing/2014/main" val="185976476"/>
                    </a:ext>
                  </a:extLst>
                </a:gridCol>
                <a:gridCol w="1850925">
                  <a:extLst>
                    <a:ext uri="{9D8B030D-6E8A-4147-A177-3AD203B41FA5}">
                      <a16:colId xmlns:a16="http://schemas.microsoft.com/office/drawing/2014/main" val="1693583475"/>
                    </a:ext>
                  </a:extLst>
                </a:gridCol>
                <a:gridCol w="1137424">
                  <a:extLst>
                    <a:ext uri="{9D8B030D-6E8A-4147-A177-3AD203B41FA5}">
                      <a16:colId xmlns:a16="http://schemas.microsoft.com/office/drawing/2014/main" val="165450615"/>
                    </a:ext>
                  </a:extLst>
                </a:gridCol>
                <a:gridCol w="1273735">
                  <a:extLst>
                    <a:ext uri="{9D8B030D-6E8A-4147-A177-3AD203B41FA5}">
                      <a16:colId xmlns:a16="http://schemas.microsoft.com/office/drawing/2014/main" val="1733918118"/>
                    </a:ext>
                  </a:extLst>
                </a:gridCol>
                <a:gridCol w="1469465">
                  <a:extLst>
                    <a:ext uri="{9D8B030D-6E8A-4147-A177-3AD203B41FA5}">
                      <a16:colId xmlns:a16="http://schemas.microsoft.com/office/drawing/2014/main" val="674749784"/>
                    </a:ext>
                  </a:extLst>
                </a:gridCol>
                <a:gridCol w="1494264">
                  <a:extLst>
                    <a:ext uri="{9D8B030D-6E8A-4147-A177-3AD203B41FA5}">
                      <a16:colId xmlns:a16="http://schemas.microsoft.com/office/drawing/2014/main" val="19773467"/>
                    </a:ext>
                  </a:extLst>
                </a:gridCol>
                <a:gridCol w="869795">
                  <a:extLst>
                    <a:ext uri="{9D8B030D-6E8A-4147-A177-3AD203B41FA5}">
                      <a16:colId xmlns:a16="http://schemas.microsoft.com/office/drawing/2014/main" val="32922898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Multiprocessing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CPU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Download from S3 (611.6 GB)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Intermediate Processing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Upload to S3 (292.31GB)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83123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Projected Time from a sample of 33 FOV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15.02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1.35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81.24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97.62 hours</a:t>
                      </a:r>
                      <a:endParaRPr 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536605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localhost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68.09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68.09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5150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Actual Time on entire dataset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AWS EC2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~6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~6 hours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63963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090377-DBA0-164A-92C2-4F729C249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Use Case: Splitting a multi-channel image into 4 single-channel images for 38,400 phenotyping fields of view.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321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</TotalTime>
  <Words>517</Words>
  <Application>Microsoft Macintosh PowerPoint</Application>
  <PresentationFormat>Widescreen</PresentationFormat>
  <Paragraphs>100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Goals</vt:lpstr>
      <vt:lpstr>Goal 1 – Information Visualization</vt:lpstr>
      <vt:lpstr>What is Parallelization?</vt:lpstr>
      <vt:lpstr>Goal 2 – Building a Computational Infrastructure</vt:lpstr>
      <vt:lpstr>Task Roadmap to build Infrastructure</vt:lpstr>
      <vt:lpstr>Effect of Parallelization on Computation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Computational Infrastructure Development</dc:title>
  <dc:creator>Mansi Mehrotra</dc:creator>
  <cp:lastModifiedBy>Mansi Mehrotra</cp:lastModifiedBy>
  <cp:revision>198</cp:revision>
  <dcterms:created xsi:type="dcterms:W3CDTF">2020-05-29T15:27:58Z</dcterms:created>
  <dcterms:modified xsi:type="dcterms:W3CDTF">2020-06-01T17:41:06Z</dcterms:modified>
</cp:coreProperties>
</file>